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handoutMasterIdLst>
    <p:handoutMasterId r:id="rId11"/>
  </p:handoutMasterIdLst>
  <p:sldIdLst>
    <p:sldId id="256" r:id="rId2"/>
    <p:sldId id="258" r:id="rId3"/>
    <p:sldId id="259" r:id="rId4"/>
    <p:sldId id="260" r:id="rId5"/>
    <p:sldId id="261" r:id="rId6"/>
    <p:sldId id="262" r:id="rId7"/>
    <p:sldId id="268" r:id="rId8"/>
    <p:sldId id="26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576" autoAdjust="0"/>
  </p:normalViewPr>
  <p:slideViewPr>
    <p:cSldViewPr>
      <p:cViewPr varScale="1">
        <p:scale>
          <a:sx n="102" d="100"/>
          <a:sy n="102" d="100"/>
        </p:scale>
        <p:origin x="-8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2D4DD2-77E9-4C3A-96F9-4A7BA48E5DA5}" type="datetimeFigureOut">
              <a:rPr lang="en-GB" smtClean="0"/>
              <a:pPr/>
              <a:t>09/11/2012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A96FB-A870-473D-8846-23B3E55BD74F}"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A74BED-6767-47E7-86DB-C7B5C46B15C5}" type="datetimeFigureOut">
              <a:rPr lang="en-GB" smtClean="0"/>
              <a:pPr/>
              <a:t>09/11/2012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F5B814-7DD7-45B6-97DC-391337A73ED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Who I am – Sally Dowden, business etc </a:t>
            </a:r>
            <a:r>
              <a:rPr lang="en-GB" sz="1800" dirty="0" err="1" smtClean="0"/>
              <a:t>etc</a:t>
            </a:r>
            <a:endParaRPr lang="en-GB" sz="1800" dirty="0" smtClean="0"/>
          </a:p>
          <a:p>
            <a:r>
              <a:rPr lang="en-GB" sz="1800" dirty="0" smtClean="0"/>
              <a:t>What I do – wildlife tour operator</a:t>
            </a:r>
          </a:p>
          <a:p>
            <a:r>
              <a:rPr lang="en-GB" sz="1800" dirty="0" smtClean="0"/>
              <a:t>What people thought of this when we started – selling out versus getting a proper job</a:t>
            </a:r>
          </a:p>
          <a:p>
            <a:r>
              <a:rPr lang="en-GB" sz="1800" dirty="0" smtClean="0"/>
              <a:t>What’s changed – wildlife</a:t>
            </a:r>
            <a:r>
              <a:rPr lang="en-GB" sz="1800" baseline="0" dirty="0" smtClean="0"/>
              <a:t> tourism taken seriously as a part of the tourism industry</a:t>
            </a:r>
            <a:br>
              <a:rPr lang="en-GB" sz="1800" baseline="0" dirty="0" smtClean="0"/>
            </a:br>
            <a:r>
              <a:rPr lang="en-GB" sz="1800" baseline="0" dirty="0" smtClean="0"/>
              <a:t>More importantly the added value that wildlife watching can bring to your product is being taken seriously</a:t>
            </a:r>
            <a:br>
              <a:rPr lang="en-GB" sz="1800" baseline="0" dirty="0" smtClean="0"/>
            </a:br>
            <a:endParaRPr lang="en-GB" sz="1800" baseline="0" dirty="0" smtClean="0"/>
          </a:p>
        </p:txBody>
      </p:sp>
      <p:sp>
        <p:nvSpPr>
          <p:cNvPr id="4" name="Slide Number Placeholder 3"/>
          <p:cNvSpPr>
            <a:spLocks noGrp="1"/>
          </p:cNvSpPr>
          <p:nvPr>
            <p:ph type="sldNum" sz="quarter" idx="10"/>
          </p:nvPr>
        </p:nvSpPr>
        <p:spPr/>
        <p:txBody>
          <a:bodyPr/>
          <a:lstStyle/>
          <a:p>
            <a:fld id="{45F5B814-7DD7-45B6-97DC-391337A73EDB}"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800" dirty="0" smtClean="0"/>
              <a:t>26.1% wildlife watching visitors stay in self-catering accommodation</a:t>
            </a:r>
          </a:p>
          <a:p>
            <a:r>
              <a:rPr lang="en-GB" sz="1800" dirty="0" smtClean="0"/>
              <a:t>This contrasts with 17.4% who stay in hotels and </a:t>
            </a:r>
            <a:br>
              <a:rPr lang="en-GB" sz="1800" dirty="0" smtClean="0"/>
            </a:br>
            <a:r>
              <a:rPr lang="en-GB" sz="1800" dirty="0" smtClean="0"/>
              <a:t>20.5% who stay in bed and breakfast accommodation</a:t>
            </a:r>
          </a:p>
          <a:p>
            <a:r>
              <a:rPr lang="en-GB" sz="1800" dirty="0" smtClean="0"/>
              <a:t>Source: Economic Impact of Wildlife Tourism in Scotland</a:t>
            </a:r>
          </a:p>
          <a:p>
            <a:r>
              <a:rPr lang="en-GB" sz="1800" dirty="0" smtClean="0"/>
              <a:t/>
            </a:r>
            <a:br>
              <a:rPr lang="en-GB" sz="1800" dirty="0" smtClean="0"/>
            </a:br>
            <a:r>
              <a:rPr lang="en-GB" sz="1800" dirty="0" smtClean="0"/>
              <a:t>why – probably the flexibility that this gives them </a:t>
            </a:r>
            <a:br>
              <a:rPr lang="en-GB" sz="1800" dirty="0" smtClean="0"/>
            </a:br>
            <a:r>
              <a:rPr lang="en-GB" sz="1800" dirty="0" smtClean="0"/>
              <a:t>some hotels/</a:t>
            </a:r>
            <a:r>
              <a:rPr lang="en-GB" sz="1800" dirty="0" err="1" smtClean="0"/>
              <a:t>b&amp;bs</a:t>
            </a:r>
            <a:r>
              <a:rPr lang="en-GB" sz="1800" dirty="0" smtClean="0"/>
              <a:t> are starting to understand the hours that wildlife</a:t>
            </a:r>
            <a:r>
              <a:rPr lang="en-GB" sz="1800" baseline="0" dirty="0" smtClean="0"/>
              <a:t> watchers keep and the needs they have, </a:t>
            </a:r>
            <a:br>
              <a:rPr lang="en-GB" sz="1800" baseline="0" dirty="0" smtClean="0"/>
            </a:br>
            <a:r>
              <a:rPr lang="en-GB" sz="1800" baseline="0" dirty="0" smtClean="0"/>
              <a:t>but they are still few and far between</a:t>
            </a:r>
            <a:br>
              <a:rPr lang="en-GB" sz="1800" baseline="0" dirty="0" smtClean="0"/>
            </a:br>
            <a:endParaRPr lang="en-GB" sz="1800" baseline="0" dirty="0" smtClean="0"/>
          </a:p>
          <a:p>
            <a:r>
              <a:rPr lang="en-GB" sz="1800" dirty="0" smtClean="0"/>
              <a:t>NBTA AGM story re April/May/June occupancy</a:t>
            </a:r>
          </a:p>
          <a:p>
            <a:endParaRPr lang="en-GB" sz="1800" dirty="0" smtClean="0"/>
          </a:p>
          <a:p>
            <a:r>
              <a:rPr lang="en-GB" sz="1800" dirty="0" smtClean="0"/>
              <a:t>There are expectations in a NP as to what there will be to see, but there are just as many opportunities all around Scotland</a:t>
            </a:r>
          </a:p>
          <a:p>
            <a:endParaRPr lang="en-GB" sz="1800" dirty="0" smtClean="0"/>
          </a:p>
          <a:p>
            <a:r>
              <a:rPr lang="en-GB" sz="1800" dirty="0" smtClean="0"/>
              <a:t>IN USA there is a 3 year waiting list to get on the boat to take you to the only island where you can see North Atlantic Puffin</a:t>
            </a:r>
            <a:br>
              <a:rPr lang="en-GB" sz="1800" dirty="0" smtClean="0"/>
            </a:br>
            <a:r>
              <a:rPr lang="en-GB" sz="1800" dirty="0" smtClean="0"/>
              <a:t/>
            </a:r>
            <a:br>
              <a:rPr lang="en-GB" sz="1800" dirty="0" smtClean="0"/>
            </a:br>
            <a:endParaRPr lang="en-GB" sz="1800" dirty="0"/>
          </a:p>
        </p:txBody>
      </p:sp>
      <p:sp>
        <p:nvSpPr>
          <p:cNvPr id="4" name="Slide Number Placeholder 3"/>
          <p:cNvSpPr>
            <a:spLocks noGrp="1"/>
          </p:cNvSpPr>
          <p:nvPr>
            <p:ph type="sldNum" sz="quarter" idx="10"/>
          </p:nvPr>
        </p:nvSpPr>
        <p:spPr/>
        <p:txBody>
          <a:bodyPr/>
          <a:lstStyle/>
          <a:p>
            <a:fld id="{45F5B814-7DD7-45B6-97DC-391337A73EDB}"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Even if you’re not a birdwatcher, you’d probably like to see one of these</a:t>
            </a:r>
          </a:p>
          <a:p>
            <a:endParaRPr lang="en-GB" sz="1800" dirty="0" smtClean="0"/>
          </a:p>
          <a:p>
            <a:r>
              <a:rPr lang="en-GB" sz="1800" dirty="0" smtClean="0"/>
              <a:t>Most people are frightened to say they are birdwatchers. </a:t>
            </a:r>
            <a:br>
              <a:rPr lang="en-GB" sz="1800" dirty="0" smtClean="0"/>
            </a:br>
            <a:r>
              <a:rPr lang="en-GB" sz="1800" dirty="0" smtClean="0"/>
              <a:t>It conjures up an image of a bearded/green-clad/unsociable man (usually), walking round with binoculars and a notebook. I’m always amazed however, by the number </a:t>
            </a:r>
            <a:br>
              <a:rPr lang="en-GB" sz="1800" dirty="0" smtClean="0"/>
            </a:br>
            <a:r>
              <a:rPr lang="en-GB" sz="1800" dirty="0" smtClean="0"/>
              <a:t>of people I meet in my day-to-day business life who are interested in wildlife.</a:t>
            </a:r>
          </a:p>
          <a:p>
            <a:endParaRPr lang="en-GB" sz="1800" dirty="0" smtClean="0"/>
          </a:p>
          <a:p>
            <a:r>
              <a:rPr lang="en-GB" sz="1800" dirty="0" smtClean="0"/>
              <a:t>Story of printer engineer and Sparrowhawk</a:t>
            </a:r>
          </a:p>
          <a:p>
            <a:endParaRPr lang="en-GB" sz="1800" dirty="0" smtClean="0"/>
          </a:p>
          <a:p>
            <a:r>
              <a:rPr lang="en-GB" sz="1800" dirty="0" smtClean="0"/>
              <a:t>Pine Marten story on Facebook</a:t>
            </a:r>
            <a:endParaRPr lang="en-GB" sz="1800" dirty="0"/>
          </a:p>
        </p:txBody>
      </p:sp>
      <p:sp>
        <p:nvSpPr>
          <p:cNvPr id="4" name="Slide Number Placeholder 3"/>
          <p:cNvSpPr>
            <a:spLocks noGrp="1"/>
          </p:cNvSpPr>
          <p:nvPr>
            <p:ph type="sldNum" sz="quarter" idx="10"/>
          </p:nvPr>
        </p:nvSpPr>
        <p:spPr/>
        <p:txBody>
          <a:bodyPr/>
          <a:lstStyle/>
          <a:p>
            <a:fld id="{45F5B814-7DD7-45B6-97DC-391337A73EDB}"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800" dirty="0" smtClean="0"/>
              <a:t>Never forget if you’ve spent all your life in Birmingham </a:t>
            </a:r>
            <a:br>
              <a:rPr lang="en-GB" sz="1800" dirty="0" smtClean="0"/>
            </a:br>
            <a:r>
              <a:rPr lang="en-GB" sz="1800" dirty="0" smtClean="0"/>
              <a:t>– you’ve probably never seen one of these</a:t>
            </a:r>
          </a:p>
          <a:p>
            <a:endParaRPr lang="en-GB" sz="1800" dirty="0" smtClean="0"/>
          </a:p>
          <a:p>
            <a:r>
              <a:rPr lang="en-GB" sz="1800" dirty="0" smtClean="0"/>
              <a:t>Contrary to the impression you may have been given by adverts, it’s not easy to get close to wildlife – you do need to have binoculars – you do need to go with someone who knows where to find things –  for several reasons</a:t>
            </a:r>
          </a:p>
          <a:p>
            <a:endParaRPr lang="en-GB" sz="1800" dirty="0" smtClean="0"/>
          </a:p>
          <a:p>
            <a:r>
              <a:rPr lang="en-GB" sz="1800" dirty="0" smtClean="0"/>
              <a:t>Give details of my holiday in Scotland trying to see </a:t>
            </a:r>
            <a:br>
              <a:rPr lang="en-GB" sz="1800" dirty="0" smtClean="0"/>
            </a:br>
            <a:r>
              <a:rPr lang="en-GB" sz="1800" dirty="0" smtClean="0"/>
              <a:t>G Eagle and Red Deer</a:t>
            </a:r>
          </a:p>
          <a:p>
            <a:endParaRPr lang="en-GB" sz="1800" dirty="0" smtClean="0"/>
          </a:p>
          <a:p>
            <a:r>
              <a:rPr lang="en-GB" sz="1800" dirty="0" smtClean="0"/>
              <a:t>Capercaillie story about early guests</a:t>
            </a:r>
          </a:p>
          <a:p>
            <a:endParaRPr lang="en-GB" sz="1800" dirty="0" smtClean="0"/>
          </a:p>
          <a:p>
            <a:r>
              <a:rPr lang="en-GB" sz="1800" dirty="0" smtClean="0"/>
              <a:t>And don’t underestimate their iconic status as well </a:t>
            </a:r>
            <a:br>
              <a:rPr lang="en-GB" sz="1800" dirty="0" smtClean="0"/>
            </a:br>
            <a:r>
              <a:rPr lang="en-GB" sz="1800" dirty="0" smtClean="0"/>
              <a:t>– largest free-roaming</a:t>
            </a:r>
            <a:r>
              <a:rPr lang="en-GB" sz="1800" baseline="0" dirty="0" smtClean="0"/>
              <a:t> herds of wild animals this side </a:t>
            </a:r>
            <a:br>
              <a:rPr lang="en-GB" sz="1800" baseline="0" dirty="0" smtClean="0"/>
            </a:br>
            <a:r>
              <a:rPr lang="en-GB" sz="1800" baseline="0" dirty="0" smtClean="0"/>
              <a:t>of the Serengeti</a:t>
            </a:r>
            <a:endParaRPr lang="en-GB" sz="1800" dirty="0"/>
          </a:p>
        </p:txBody>
      </p:sp>
      <p:sp>
        <p:nvSpPr>
          <p:cNvPr id="4" name="Slide Number Placeholder 3"/>
          <p:cNvSpPr>
            <a:spLocks noGrp="1"/>
          </p:cNvSpPr>
          <p:nvPr>
            <p:ph type="sldNum" sz="quarter" idx="10"/>
          </p:nvPr>
        </p:nvSpPr>
        <p:spPr/>
        <p:txBody>
          <a:bodyPr/>
          <a:lstStyle/>
          <a:p>
            <a:fld id="{45F5B814-7DD7-45B6-97DC-391337A73ED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Nobody’s expecting</a:t>
            </a:r>
            <a:r>
              <a:rPr lang="en-GB" sz="1800" baseline="0" dirty="0" smtClean="0"/>
              <a:t> everyone to be an expert – lots of informed people can’t agree on what this is anyway</a:t>
            </a:r>
          </a:p>
          <a:p>
            <a:endParaRPr lang="en-GB" sz="1800" baseline="0" dirty="0" smtClean="0"/>
          </a:p>
          <a:p>
            <a:r>
              <a:rPr lang="en-GB" sz="1800" baseline="0" dirty="0" smtClean="0"/>
              <a:t>Don’t forget however that it is hugely important to lots of your potential guests therefore the more information you can give them about what they can do to see wildlife in your area, the greater chance you have of securing that booking, especially during</a:t>
            </a:r>
            <a:r>
              <a:rPr lang="en-GB" sz="1800" dirty="0" smtClean="0"/>
              <a:t> the shoulder months</a:t>
            </a:r>
          </a:p>
          <a:p>
            <a:endParaRPr lang="en-GB" sz="1800" dirty="0" smtClean="0"/>
          </a:p>
          <a:p>
            <a:r>
              <a:rPr lang="en-GB" sz="1800" dirty="0" smtClean="0"/>
              <a:t>We have a round up at the end of each of our holidays – magic moments – it is always the more commonplace bird/mammal see in exceptional circumstances that makes it as their magic moment</a:t>
            </a:r>
          </a:p>
          <a:p>
            <a:endParaRPr lang="en-GB" sz="1800" dirty="0" smtClean="0"/>
          </a:p>
        </p:txBody>
      </p:sp>
      <p:sp>
        <p:nvSpPr>
          <p:cNvPr id="4" name="Slide Number Placeholder 3"/>
          <p:cNvSpPr>
            <a:spLocks noGrp="1"/>
          </p:cNvSpPr>
          <p:nvPr>
            <p:ph type="sldNum" sz="quarter" idx="10"/>
          </p:nvPr>
        </p:nvSpPr>
        <p:spPr/>
        <p:txBody>
          <a:bodyPr/>
          <a:lstStyle/>
          <a:p>
            <a:fld id="{45F5B814-7DD7-45B6-97DC-391337A73ED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800" dirty="0" smtClean="0"/>
              <a:t>There are lots of things you can do to show guests wildlife they’ve never seen</a:t>
            </a:r>
            <a:r>
              <a:rPr lang="en-GB" sz="1800" baseline="0" dirty="0" smtClean="0"/>
              <a:t> before – it’s not just knowing who to send them out with</a:t>
            </a:r>
          </a:p>
          <a:p>
            <a:r>
              <a:rPr lang="en-GB" sz="1800" baseline="0" dirty="0" smtClean="0"/>
              <a:t>You can attract wildlife to your own accommodation with a minimal degree of effort</a:t>
            </a:r>
          </a:p>
          <a:p>
            <a:r>
              <a:rPr lang="en-GB" sz="1800" baseline="0" dirty="0" smtClean="0"/>
              <a:t>We have millions of photos of red squirrels taken from the dining room window – they all look like this!</a:t>
            </a:r>
          </a:p>
          <a:p>
            <a:r>
              <a:rPr lang="en-GB" sz="1800" baseline="0" dirty="0" smtClean="0"/>
              <a:t>Any type of feeder will attract birds and animals </a:t>
            </a:r>
          </a:p>
          <a:p>
            <a:r>
              <a:rPr lang="en-GB" sz="1800" baseline="0" dirty="0" smtClean="0"/>
              <a:t>Your biggest challenge then will be getting guests </a:t>
            </a:r>
            <a:br>
              <a:rPr lang="en-GB" sz="1800" baseline="0" dirty="0" smtClean="0"/>
            </a:br>
            <a:r>
              <a:rPr lang="en-GB" sz="1800" baseline="0" dirty="0" smtClean="0"/>
              <a:t>to leave </a:t>
            </a:r>
          </a:p>
          <a:p>
            <a:endParaRPr lang="en-GB" sz="1800" dirty="0" smtClean="0"/>
          </a:p>
          <a:p>
            <a:r>
              <a:rPr lang="en-GB" sz="1800" dirty="0" smtClean="0"/>
              <a:t>It rains in Scotland – wildlife is used to that – therefore </a:t>
            </a:r>
            <a:br>
              <a:rPr lang="en-GB" sz="1800" dirty="0" smtClean="0"/>
            </a:br>
            <a:r>
              <a:rPr lang="en-GB" sz="1800" dirty="0" smtClean="0"/>
              <a:t>if you can attract them to your accommodation, </a:t>
            </a:r>
            <a:br>
              <a:rPr lang="en-GB" sz="1800" dirty="0" smtClean="0"/>
            </a:br>
            <a:r>
              <a:rPr lang="en-GB" sz="1800" dirty="0" smtClean="0"/>
              <a:t>it doesn’t matter what the weather is doing </a:t>
            </a:r>
            <a:br>
              <a:rPr lang="en-GB" sz="1800" dirty="0" smtClean="0"/>
            </a:br>
            <a:r>
              <a:rPr lang="en-GB" sz="1800" dirty="0" smtClean="0"/>
              <a:t>– guests can watch from the comfort of their own large/warm wildlife watching hide</a:t>
            </a:r>
            <a:endParaRPr lang="en-GB" sz="1800" dirty="0"/>
          </a:p>
        </p:txBody>
      </p:sp>
      <p:sp>
        <p:nvSpPr>
          <p:cNvPr id="4" name="Slide Number Placeholder 3"/>
          <p:cNvSpPr>
            <a:spLocks noGrp="1"/>
          </p:cNvSpPr>
          <p:nvPr>
            <p:ph type="sldNum" sz="quarter" idx="10"/>
          </p:nvPr>
        </p:nvSpPr>
        <p:spPr/>
        <p:txBody>
          <a:bodyPr/>
          <a:lstStyle/>
          <a:p>
            <a:fld id="{45F5B814-7DD7-45B6-97DC-391337A73ED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This is one of the best sources and includes case studies from businesses who are involved in the self-catering market.</a:t>
            </a:r>
            <a:endParaRPr lang="en-GB" sz="1800" dirty="0"/>
          </a:p>
        </p:txBody>
      </p:sp>
      <p:sp>
        <p:nvSpPr>
          <p:cNvPr id="4" name="Slide Number Placeholder 3"/>
          <p:cNvSpPr>
            <a:spLocks noGrp="1"/>
          </p:cNvSpPr>
          <p:nvPr>
            <p:ph type="sldNum" sz="quarter" idx="10"/>
          </p:nvPr>
        </p:nvSpPr>
        <p:spPr/>
        <p:txBody>
          <a:bodyPr/>
          <a:lstStyle/>
          <a:p>
            <a:fld id="{45F5B814-7DD7-45B6-97DC-391337A73EDB}"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Wild Scotland is running a series of Wildlife Tourism Workshops around Scotland next year in conjunction with SE/HIE/FC/SNH</a:t>
            </a:r>
          </a:p>
          <a:p>
            <a:endParaRPr lang="en-GB" sz="2000" dirty="0" smtClean="0"/>
          </a:p>
          <a:p>
            <a:r>
              <a:rPr lang="en-GB" sz="2000" dirty="0" smtClean="0"/>
              <a:t>HIE are also running a series of Tourism Webinars. One has already taken place on Mountain Biking – tomorrow’s is on Wildlife Tourism</a:t>
            </a:r>
          </a:p>
          <a:p>
            <a:endParaRPr lang="en-GB" sz="2000" dirty="0"/>
          </a:p>
        </p:txBody>
      </p:sp>
      <p:sp>
        <p:nvSpPr>
          <p:cNvPr id="4" name="Slide Number Placeholder 3"/>
          <p:cNvSpPr>
            <a:spLocks noGrp="1"/>
          </p:cNvSpPr>
          <p:nvPr>
            <p:ph type="sldNum" sz="quarter" idx="10"/>
          </p:nvPr>
        </p:nvSpPr>
        <p:spPr/>
        <p:txBody>
          <a:bodyPr/>
          <a:lstStyle/>
          <a:p>
            <a:fld id="{45F5B814-7DD7-45B6-97DC-391337A73EDB}"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548FFD2E-76B1-4979-9974-FBEE9D5BC97D}"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FFD2E-76B1-4979-9974-FBEE9D5BC97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FFD2E-76B1-4979-9974-FBEE9D5BC97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FFD2E-76B1-4979-9974-FBEE9D5BC97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548FFD2E-76B1-4979-9974-FBEE9D5BC97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FFD2E-76B1-4979-9974-FBEE9D5BC97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8FFD2E-76B1-4979-9974-FBEE9D5BC97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8FFD2E-76B1-4979-9974-FBEE9D5BC97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8FFD2E-76B1-4979-9974-FBEE9D5BC97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FFD2E-76B1-4979-9974-FBEE9D5BC97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215915-6E85-4C4C-AA61-551E6CECACA6}" type="datetimeFigureOut">
              <a:rPr lang="en-GB" smtClean="0"/>
              <a:pPr/>
              <a:t>09/11/2012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FFD2E-76B1-4979-9974-FBEE9D5BC97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1215915-6E85-4C4C-AA61-551E6CECACA6}" type="datetimeFigureOut">
              <a:rPr lang="en-GB" smtClean="0"/>
              <a:pPr/>
              <a:t>09/11/2012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48FFD2E-76B1-4979-9974-FBEE9D5BC97D}"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1769368"/>
          </a:xfrm>
        </p:spPr>
        <p:txBody>
          <a:bodyPr>
            <a:normAutofit/>
          </a:bodyPr>
          <a:lstStyle/>
          <a:p>
            <a:r>
              <a:rPr lang="en-GB" sz="5400" dirty="0" smtClean="0"/>
              <a:t>WILD SCOTLAND</a:t>
            </a:r>
            <a:endParaRPr lang="en-GB" sz="5400" dirty="0"/>
          </a:p>
        </p:txBody>
      </p:sp>
      <p:sp>
        <p:nvSpPr>
          <p:cNvPr id="3" name="Subtitle 2"/>
          <p:cNvSpPr>
            <a:spLocks noGrp="1"/>
          </p:cNvSpPr>
          <p:nvPr>
            <p:ph type="subTitle" idx="1"/>
          </p:nvPr>
        </p:nvSpPr>
        <p:spPr>
          <a:xfrm>
            <a:off x="1371600" y="4221088"/>
            <a:ext cx="6400800" cy="1152128"/>
          </a:xfrm>
        </p:spPr>
        <p:txBody>
          <a:bodyPr/>
          <a:lstStyle/>
          <a:p>
            <a:r>
              <a:rPr lang="en-GB" dirty="0" smtClean="0">
                <a:solidFill>
                  <a:schemeClr val="accent1"/>
                </a:solidFill>
                <a:latin typeface="+mj-lt"/>
              </a:rPr>
              <a:t>Helping your guests go wild </a:t>
            </a:r>
            <a:br>
              <a:rPr lang="en-GB" dirty="0" smtClean="0">
                <a:solidFill>
                  <a:schemeClr val="accent1"/>
                </a:solidFill>
                <a:latin typeface="+mj-lt"/>
              </a:rPr>
            </a:br>
            <a:r>
              <a:rPr lang="en-GB" dirty="0" smtClean="0">
                <a:solidFill>
                  <a:schemeClr val="accent1"/>
                </a:solidFill>
                <a:latin typeface="+mj-lt"/>
              </a:rPr>
              <a:t>about wildlife</a:t>
            </a:r>
            <a:endParaRPr lang="en-GB" dirty="0">
              <a:solidFill>
                <a:schemeClr val="accent1"/>
              </a:solidFill>
              <a:latin typeface="+mj-lt"/>
            </a:endParaRPr>
          </a:p>
        </p:txBody>
      </p:sp>
      <p:pic>
        <p:nvPicPr>
          <p:cNvPr id="4" name="Picture 8" descr="wildcol"/>
          <p:cNvPicPr>
            <a:picLocks noChangeAspect="1" noChangeArrowheads="1"/>
          </p:cNvPicPr>
          <p:nvPr/>
        </p:nvPicPr>
        <p:blipFill>
          <a:blip r:embed="rId3" cstate="print"/>
          <a:srcRect/>
          <a:stretch>
            <a:fillRect/>
          </a:stretch>
        </p:blipFill>
        <p:spPr bwMode="auto">
          <a:xfrm>
            <a:off x="7848600" y="5761038"/>
            <a:ext cx="1187450" cy="9810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424936" cy="803176"/>
          </a:xfrm>
        </p:spPr>
        <p:txBody>
          <a:bodyPr/>
          <a:lstStyle/>
          <a:p>
            <a:r>
              <a:rPr lang="en-GB" dirty="0" smtClean="0"/>
              <a:t>WHERE DO WILDLIFE WATCHING VISITORS WANT TO STAY</a:t>
            </a:r>
            <a:endParaRPr lang="en-GB" dirty="0"/>
          </a:p>
        </p:txBody>
      </p:sp>
      <p:pic>
        <p:nvPicPr>
          <p:cNvPr id="5" name="Picture Placeholder 4" descr="EAGLE.JPG"/>
          <p:cNvPicPr>
            <a:picLocks noGrp="1" noChangeAspect="1"/>
          </p:cNvPicPr>
          <p:nvPr>
            <p:ph type="pic" idx="1"/>
          </p:nvPr>
        </p:nvPicPr>
        <p:blipFill>
          <a:blip r:embed="rId3" cstate="print"/>
          <a:stretch>
            <a:fillRect/>
          </a:stretch>
        </p:blipFill>
        <p:spPr>
          <a:xfrm>
            <a:off x="1835696" y="2204864"/>
            <a:ext cx="5486400" cy="3604747"/>
          </a:xfrm>
        </p:spPr>
      </p:pic>
      <p:pic>
        <p:nvPicPr>
          <p:cNvPr id="4" name="Picture 8" descr="wildcol"/>
          <p:cNvPicPr>
            <a:picLocks noChangeAspect="1" noChangeArrowheads="1"/>
          </p:cNvPicPr>
          <p:nvPr/>
        </p:nvPicPr>
        <p:blipFill>
          <a:blip r:embed="rId4" cstate="print"/>
          <a:srcRect/>
          <a:stretch>
            <a:fillRect/>
          </a:stretch>
        </p:blipFill>
        <p:spPr bwMode="auto">
          <a:xfrm>
            <a:off x="7848600" y="5761038"/>
            <a:ext cx="1187450" cy="9810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IT JUST FOR BIRDWATCHERS?</a:t>
            </a:r>
            <a:endParaRPr lang="en-GB" dirty="0"/>
          </a:p>
        </p:txBody>
      </p:sp>
      <p:pic>
        <p:nvPicPr>
          <p:cNvPr id="5" name="Picture Placeholder 4" descr="GOLDEAG.JPG"/>
          <p:cNvPicPr>
            <a:picLocks noGrp="1" noChangeAspect="1"/>
          </p:cNvPicPr>
          <p:nvPr>
            <p:ph type="pic" idx="1"/>
          </p:nvPr>
        </p:nvPicPr>
        <p:blipFill>
          <a:blip r:embed="rId3" cstate="print"/>
          <a:srcRect l="4123" r="4123"/>
          <a:stretch>
            <a:fillRect/>
          </a:stretch>
        </p:blipFill>
        <p:spPr/>
      </p:pic>
      <p:pic>
        <p:nvPicPr>
          <p:cNvPr id="4" name="Picture 8" descr="wildcol"/>
          <p:cNvPicPr>
            <a:picLocks noChangeAspect="1" noChangeArrowheads="1"/>
          </p:cNvPicPr>
          <p:nvPr/>
        </p:nvPicPr>
        <p:blipFill>
          <a:blip r:embed="rId4" cstate="print"/>
          <a:srcRect/>
          <a:stretch>
            <a:fillRect/>
          </a:stretch>
        </p:blipFill>
        <p:spPr bwMode="auto">
          <a:xfrm>
            <a:off x="7848600" y="5761038"/>
            <a:ext cx="1187450" cy="9810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DON’T UNDERESTIMATE THE WOW</a:t>
            </a:r>
            <a:endParaRPr lang="en-GB" dirty="0"/>
          </a:p>
        </p:txBody>
      </p:sp>
      <p:pic>
        <p:nvPicPr>
          <p:cNvPr id="5" name="Picture Placeholder 4" descr="Red Deer.jpg"/>
          <p:cNvPicPr>
            <a:picLocks noGrp="1" noChangeAspect="1"/>
          </p:cNvPicPr>
          <p:nvPr>
            <p:ph type="pic" idx="1"/>
          </p:nvPr>
        </p:nvPicPr>
        <p:blipFill>
          <a:blip r:embed="rId3" cstate="print"/>
          <a:srcRect t="1852" b="1852"/>
          <a:stretch>
            <a:fillRect/>
          </a:stretch>
        </p:blipFill>
        <p:spPr/>
      </p:pic>
      <p:pic>
        <p:nvPicPr>
          <p:cNvPr id="4" name="Picture 8" descr="wildcol"/>
          <p:cNvPicPr>
            <a:picLocks noChangeAspect="1" noChangeArrowheads="1"/>
          </p:cNvPicPr>
          <p:nvPr/>
        </p:nvPicPr>
        <p:blipFill>
          <a:blip r:embed="rId4" cstate="print"/>
          <a:srcRect/>
          <a:stretch>
            <a:fillRect/>
          </a:stretch>
        </p:blipFill>
        <p:spPr bwMode="auto">
          <a:xfrm>
            <a:off x="7848600" y="5761038"/>
            <a:ext cx="1187450" cy="9810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DON’T THINK IT’S JUST FOR EXPERTS</a:t>
            </a:r>
            <a:endParaRPr lang="en-GB" dirty="0"/>
          </a:p>
        </p:txBody>
      </p:sp>
      <p:pic>
        <p:nvPicPr>
          <p:cNvPr id="5" name="Picture Placeholder 4" descr="Crossbill.jpg"/>
          <p:cNvPicPr>
            <a:picLocks noGrp="1" noChangeAspect="1"/>
          </p:cNvPicPr>
          <p:nvPr>
            <p:ph type="pic" idx="1"/>
          </p:nvPr>
        </p:nvPicPr>
        <p:blipFill>
          <a:blip r:embed="rId3" cstate="print"/>
          <a:stretch>
            <a:fillRect/>
          </a:stretch>
        </p:blipFill>
        <p:spPr>
          <a:xfrm>
            <a:off x="2699792" y="1988840"/>
            <a:ext cx="3777191" cy="4367377"/>
          </a:xfrm>
        </p:spPr>
      </p:pic>
      <p:pic>
        <p:nvPicPr>
          <p:cNvPr id="4" name="Picture 8" descr="wildcol"/>
          <p:cNvPicPr>
            <a:picLocks noChangeAspect="1" noChangeArrowheads="1"/>
          </p:cNvPicPr>
          <p:nvPr/>
        </p:nvPicPr>
        <p:blipFill>
          <a:blip r:embed="rId4" cstate="print"/>
          <a:srcRect/>
          <a:stretch>
            <a:fillRect/>
          </a:stretch>
        </p:blipFill>
        <p:spPr bwMode="auto">
          <a:xfrm>
            <a:off x="7848600" y="5761038"/>
            <a:ext cx="1187450" cy="9810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THING CAN MEAN A LOT</a:t>
            </a:r>
            <a:endParaRPr lang="en-GB" dirty="0"/>
          </a:p>
        </p:txBody>
      </p:sp>
      <p:pic>
        <p:nvPicPr>
          <p:cNvPr id="5" name="Picture Placeholder 4" descr="015.JPG"/>
          <p:cNvPicPr>
            <a:picLocks noGrp="1" noChangeAspect="1"/>
          </p:cNvPicPr>
          <p:nvPr>
            <p:ph type="pic" idx="1"/>
          </p:nvPr>
        </p:nvPicPr>
        <p:blipFill>
          <a:blip r:embed="rId3" cstate="print"/>
          <a:srcRect t="8512" b="8512"/>
          <a:stretch>
            <a:fillRect/>
          </a:stretch>
        </p:blipFill>
        <p:spPr/>
      </p:pic>
      <p:pic>
        <p:nvPicPr>
          <p:cNvPr id="4" name="Picture 8" descr="wildcol"/>
          <p:cNvPicPr>
            <a:picLocks noChangeAspect="1" noChangeArrowheads="1"/>
          </p:cNvPicPr>
          <p:nvPr/>
        </p:nvPicPr>
        <p:blipFill>
          <a:blip r:embed="rId4" cstate="print"/>
          <a:srcRect/>
          <a:stretch>
            <a:fillRect/>
          </a:stretch>
        </p:blipFill>
        <p:spPr bwMode="auto">
          <a:xfrm>
            <a:off x="7848600" y="5761038"/>
            <a:ext cx="1187450" cy="9810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9600"/>
            <a:ext cx="8784976" cy="522288"/>
          </a:xfrm>
        </p:spPr>
        <p:txBody>
          <a:bodyPr>
            <a:noAutofit/>
          </a:bodyPr>
          <a:lstStyle/>
          <a:p>
            <a:r>
              <a:rPr lang="en-GB" sz="2400" dirty="0" smtClean="0"/>
              <a:t>WHERE TO GET INFORMATION ABOUT YOUR MARKET </a:t>
            </a:r>
            <a:r>
              <a:rPr lang="en-GB" sz="1800" dirty="0" smtClean="0"/>
              <a:t>www.tourism-intelligence.co.uk</a:t>
            </a:r>
            <a:endParaRPr lang="en-GB" sz="1800" dirty="0"/>
          </a:p>
        </p:txBody>
      </p:sp>
      <p:pic>
        <p:nvPicPr>
          <p:cNvPr id="7" name="Picture Placeholder 6" descr="TIS Wildlife - front cover.jpg"/>
          <p:cNvPicPr>
            <a:picLocks noGrp="1" noChangeAspect="1"/>
          </p:cNvPicPr>
          <p:nvPr>
            <p:ph type="pic" idx="1"/>
          </p:nvPr>
        </p:nvPicPr>
        <p:blipFill>
          <a:blip r:embed="rId3" cstate="print"/>
          <a:srcRect t="5451" b="4846"/>
          <a:stretch>
            <a:fillRect/>
          </a:stretch>
        </p:blipFill>
        <p:spPr>
          <a:xfrm>
            <a:off x="1828801" y="1365349"/>
            <a:ext cx="5483077" cy="4926521"/>
          </a:xfrm>
        </p:spPr>
      </p:pic>
      <p:pic>
        <p:nvPicPr>
          <p:cNvPr id="4" name="Picture 8" descr="wildcol"/>
          <p:cNvPicPr>
            <a:picLocks noChangeAspect="1" noChangeArrowheads="1"/>
          </p:cNvPicPr>
          <p:nvPr/>
        </p:nvPicPr>
        <p:blipFill>
          <a:blip r:embed="rId4" cstate="print"/>
          <a:srcRect/>
          <a:stretch>
            <a:fillRect/>
          </a:stretch>
        </p:blipFill>
        <p:spPr bwMode="auto">
          <a:xfrm>
            <a:off x="7848600" y="5761038"/>
            <a:ext cx="1187450" cy="9810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6" name="Picture 2" descr="islay-bird-watching-kid-290"/>
          <p:cNvPicPr>
            <a:picLocks noChangeAspect="1" noChangeArrowheads="1"/>
          </p:cNvPicPr>
          <p:nvPr/>
        </p:nvPicPr>
        <p:blipFill>
          <a:blip r:embed="rId3" cstate="print"/>
          <a:srcRect/>
          <a:stretch>
            <a:fillRect/>
          </a:stretch>
        </p:blipFill>
        <p:spPr bwMode="auto">
          <a:xfrm>
            <a:off x="2123728" y="1340768"/>
            <a:ext cx="4657725" cy="3493294"/>
          </a:xfrm>
          <a:prstGeom prst="rect">
            <a:avLst/>
          </a:prstGeom>
          <a:noFill/>
        </p:spPr>
      </p:pic>
      <p:sp>
        <p:nvSpPr>
          <p:cNvPr id="466947" name="Text Box 3"/>
          <p:cNvSpPr txBox="1">
            <a:spLocks noChangeArrowheads="1"/>
          </p:cNvSpPr>
          <p:nvPr/>
        </p:nvSpPr>
        <p:spPr bwMode="auto">
          <a:xfrm>
            <a:off x="827584" y="620688"/>
            <a:ext cx="7345362" cy="461665"/>
          </a:xfrm>
          <a:prstGeom prst="rect">
            <a:avLst/>
          </a:prstGeom>
          <a:noFill/>
          <a:ln w="9525">
            <a:noFill/>
            <a:miter lim="800000"/>
            <a:headEnd/>
            <a:tailEnd/>
          </a:ln>
          <a:effectLst/>
        </p:spPr>
        <p:txBody>
          <a:bodyPr>
            <a:spAutoFit/>
          </a:bodyPr>
          <a:lstStyle/>
          <a:p>
            <a:pPr algn="ctr" eaLnBrk="0" hangingPunct="0">
              <a:spcBef>
                <a:spcPct val="50000"/>
              </a:spcBef>
            </a:pPr>
            <a:r>
              <a:rPr lang="en-GB" sz="2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LEARN MORE</a:t>
            </a:r>
            <a:endParaRPr lang="en-GB"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66948" name="Text Box 4"/>
          <p:cNvSpPr txBox="1">
            <a:spLocks noChangeArrowheads="1"/>
          </p:cNvSpPr>
          <p:nvPr/>
        </p:nvSpPr>
        <p:spPr bwMode="auto">
          <a:xfrm>
            <a:off x="1187450" y="5085185"/>
            <a:ext cx="7056438" cy="369332"/>
          </a:xfrm>
          <a:prstGeom prst="rect">
            <a:avLst/>
          </a:prstGeom>
          <a:noFill/>
          <a:ln w="9525">
            <a:noFill/>
            <a:miter lim="800000"/>
            <a:headEnd/>
            <a:tailEnd/>
          </a:ln>
          <a:effectLst/>
        </p:spPr>
        <p:txBody>
          <a:bodyPr wrap="square">
            <a:spAutoFit/>
          </a:bodyPr>
          <a:lstStyle/>
          <a:p>
            <a:pPr algn="ctr" eaLnBrk="0" hangingPunct="0">
              <a:spcBef>
                <a:spcPct val="50000"/>
              </a:spcBef>
            </a:pPr>
            <a:r>
              <a:rPr lang="en-GB" sz="1800" b="1" i="1" dirty="0" smtClean="0">
                <a:effectLst>
                  <a:outerShdw blurRad="38100" dist="38100" dir="2700000" algn="tl">
                    <a:srgbClr val="000000"/>
                  </a:outerShdw>
                </a:effectLst>
                <a:latin typeface="+mj-lt"/>
              </a:rPr>
              <a:t>caroline@wild-scotland.co.uk    </a:t>
            </a:r>
            <a:endParaRPr lang="en-GB" sz="1800" dirty="0">
              <a:latin typeface="+mj-lt"/>
            </a:endParaRPr>
          </a:p>
        </p:txBody>
      </p:sp>
      <p:sp>
        <p:nvSpPr>
          <p:cNvPr id="466949" name="Text Box 5"/>
          <p:cNvSpPr txBox="1">
            <a:spLocks noChangeArrowheads="1"/>
          </p:cNvSpPr>
          <p:nvPr/>
        </p:nvSpPr>
        <p:spPr bwMode="auto">
          <a:xfrm>
            <a:off x="1476375" y="6211888"/>
            <a:ext cx="6477000" cy="457200"/>
          </a:xfrm>
          <a:prstGeom prst="rect">
            <a:avLst/>
          </a:prstGeom>
          <a:noFill/>
          <a:ln w="9525">
            <a:noFill/>
            <a:miter lim="800000"/>
            <a:headEnd/>
            <a:tailEnd/>
          </a:ln>
          <a:effectLst/>
        </p:spPr>
        <p:txBody>
          <a:bodyPr>
            <a:spAutoFit/>
          </a:bodyPr>
          <a:lstStyle/>
          <a:p>
            <a:pPr algn="ctr" eaLnBrk="0" hangingPunct="0">
              <a:spcBef>
                <a:spcPct val="50000"/>
              </a:spcBef>
            </a:pPr>
            <a:r>
              <a:rPr lang="en-GB" sz="2400" b="1" i="1" dirty="0">
                <a:solidFill>
                  <a:srgbClr val="FFFFFF"/>
                </a:solidFill>
                <a:effectLst>
                  <a:outerShdw blurRad="38100" dist="38100" dir="2700000" algn="tl">
                    <a:srgbClr val="000000"/>
                  </a:outerShdw>
                </a:effectLst>
                <a:latin typeface="Arial" charset="0"/>
              </a:rPr>
              <a:t> www.wild-scotland.org.uk</a:t>
            </a:r>
            <a:endParaRPr lang="en-GB" sz="2400" dirty="0">
              <a:latin typeface="Arial" charset="0"/>
            </a:endParaRPr>
          </a:p>
        </p:txBody>
      </p:sp>
      <p:sp>
        <p:nvSpPr>
          <p:cNvPr id="6" name="Rectangle 5"/>
          <p:cNvSpPr/>
          <p:nvPr/>
        </p:nvSpPr>
        <p:spPr>
          <a:xfrm>
            <a:off x="395536" y="5445224"/>
            <a:ext cx="8280920" cy="646331"/>
          </a:xfrm>
          <a:prstGeom prst="rect">
            <a:avLst/>
          </a:prstGeom>
        </p:spPr>
        <p:txBody>
          <a:bodyPr wrap="square">
            <a:spAutoFit/>
          </a:bodyPr>
          <a:lstStyle/>
          <a:p>
            <a:pPr algn="ctr"/>
            <a:r>
              <a:rPr lang="en-GB" u="sng" dirty="0" smtClean="0">
                <a:solidFill>
                  <a:schemeClr val="accent1"/>
                </a:solidFill>
                <a:latin typeface="+mj-lt"/>
              </a:rPr>
              <a:t>http://www.hie.co.uk/highlands-and-islands/growth-sectors/tourism/tourism-webinar-series/default.html</a:t>
            </a:r>
            <a:r>
              <a:rPr lang="de-DE" dirty="0" smtClean="0">
                <a:solidFill>
                  <a:schemeClr val="accent1"/>
                </a:solidFill>
                <a:latin typeface="+mj-lt"/>
              </a:rPr>
              <a:t> </a:t>
            </a:r>
            <a:endParaRPr lang="en-GB" dirty="0">
              <a:solidFill>
                <a:schemeClr val="accent1"/>
              </a:solidFill>
              <a:latin typeface="+mj-lt"/>
            </a:endParaRPr>
          </a:p>
        </p:txBody>
      </p:sp>
      <p:pic>
        <p:nvPicPr>
          <p:cNvPr id="7" name="Picture 8" descr="wildcol"/>
          <p:cNvPicPr>
            <a:picLocks noChangeAspect="1" noChangeArrowheads="1"/>
          </p:cNvPicPr>
          <p:nvPr/>
        </p:nvPicPr>
        <p:blipFill>
          <a:blip r:embed="rId4" cstate="print"/>
          <a:srcRect/>
          <a:stretch>
            <a:fillRect/>
          </a:stretch>
        </p:blipFill>
        <p:spPr bwMode="auto">
          <a:xfrm>
            <a:off x="7848600" y="5761038"/>
            <a:ext cx="1187450" cy="9810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418</TotalTime>
  <Words>408</Words>
  <Application>Microsoft Office PowerPoint</Application>
  <PresentationFormat>On-screen Show (4:3)</PresentationFormat>
  <Paragraphs>65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WILD SCOTLAND</vt:lpstr>
      <vt:lpstr>WHERE DO WILDLIFE WATCHING VISITORS WANT TO STAY</vt:lpstr>
      <vt:lpstr>IS IT JUST FOR BIRDWATCHERS?</vt:lpstr>
      <vt:lpstr>DON’T UNDERESTIMATE THE WOW</vt:lpstr>
      <vt:lpstr>DON’T THINK IT’S JUST FOR EXPERTS</vt:lpstr>
      <vt:lpstr>A LITTLE THING CAN MEAN A LOT</vt:lpstr>
      <vt:lpstr>WHERE TO GET INFORMATION ABOUT YOUR MARKET www.tourism-intelligence.co.uk</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WILDLIFE TOURISM IN THE CAIRNGORMS NATIONAL PARK</dc:title>
  <dc:creator>Sally</dc:creator>
  <cp:lastModifiedBy>Matthew Haggis</cp:lastModifiedBy>
  <cp:revision>57</cp:revision>
  <dcterms:created xsi:type="dcterms:W3CDTF">2011-10-03T17:50:29Z</dcterms:created>
  <dcterms:modified xsi:type="dcterms:W3CDTF">2012-11-09T14:47:53Z</dcterms:modified>
</cp:coreProperties>
</file>